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1" r:id="rId2"/>
    <p:sldId id="280" r:id="rId3"/>
    <p:sldId id="288" r:id="rId4"/>
    <p:sldId id="289" r:id="rId5"/>
    <p:sldId id="282" r:id="rId6"/>
    <p:sldId id="283" r:id="rId7"/>
    <p:sldId id="269" r:id="rId8"/>
    <p:sldId id="266" r:id="rId9"/>
    <p:sldId id="284" r:id="rId10"/>
    <p:sldId id="267" r:id="rId11"/>
    <p:sldId id="263" r:id="rId12"/>
    <p:sldId id="268" r:id="rId13"/>
    <p:sldId id="270" r:id="rId14"/>
    <p:sldId id="271" r:id="rId15"/>
    <p:sldId id="272" r:id="rId16"/>
    <p:sldId id="275" r:id="rId17"/>
    <p:sldId id="278" r:id="rId18"/>
    <p:sldId id="279" r:id="rId19"/>
    <p:sldId id="273" r:id="rId20"/>
    <p:sldId id="277" r:id="rId21"/>
    <p:sldId id="286" r:id="rId22"/>
    <p:sldId id="287" r:id="rId23"/>
    <p:sldId id="285" r:id="rId24"/>
    <p:sldId id="292" r:id="rId25"/>
    <p:sldId id="276" r:id="rId26"/>
    <p:sldId id="274" r:id="rId27"/>
    <p:sldId id="291" r:id="rId28"/>
    <p:sldId id="290" r:id="rId29"/>
    <p:sldId id="293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94660"/>
  </p:normalViewPr>
  <p:slideViewPr>
    <p:cSldViewPr snapToGrid="0">
      <p:cViewPr varScale="1">
        <p:scale>
          <a:sx n="69" d="100"/>
          <a:sy n="69" d="100"/>
        </p:scale>
        <p:origin x="-70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392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771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990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221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161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279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540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302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769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350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133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A60C9-43FC-42BE-BD7D-F491E16C7D4D}" type="datetimeFigureOut">
              <a:rPr lang="ru-RU" smtClean="0"/>
              <a:pPr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EA73F-608F-4BD9-AD35-3A2A0457EAC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1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53" y="108285"/>
            <a:ext cx="8566483" cy="26349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sz="4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«Система ключевых компетенций </a:t>
            </a:r>
            <a:br>
              <a:rPr lang="ru-RU" sz="4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как результат формирования     функциональной грамотности».</a:t>
            </a:r>
            <a:endParaRPr lang="ru-RU" sz="40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6884" y="4656221"/>
            <a:ext cx="7230979" cy="18889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Фаттахова Лилия </a:t>
            </a:r>
            <a:r>
              <a:rPr lang="ru-RU" dirty="0" err="1" smtClean="0">
                <a:solidFill>
                  <a:schemeClr val="bg1"/>
                </a:solidFill>
              </a:rPr>
              <a:t>Ридовна</a:t>
            </a:r>
            <a:r>
              <a:rPr lang="ru-RU" dirty="0" smtClean="0">
                <a:solidFill>
                  <a:schemeClr val="bg1"/>
                </a:solidFill>
              </a:rPr>
              <a:t>, учитель русского языка и литературы первой квалификационной категории МБОУ                               « СОШ №8» г. Лениногорска РТ.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8337" y="205485"/>
            <a:ext cx="4275221" cy="32235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6656">
            <a:off x="7580541" y="3669630"/>
            <a:ext cx="3509211" cy="263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9798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5374" t="38717" r="1924" b="9383"/>
          <a:stretch/>
        </p:blipFill>
        <p:spPr bwMode="auto">
          <a:xfrm>
            <a:off x="348916" y="252662"/>
            <a:ext cx="11586410" cy="63165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47050817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t-RU" sz="4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группах</a:t>
            </a:r>
            <a:endParaRPr lang="ru-RU" sz="4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t-RU" sz="3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  Письмо</a:t>
            </a:r>
          </a:p>
          <a:p>
            <a:endParaRPr lang="tt-RU" b="1" dirty="0" smtClean="0">
              <a:solidFill>
                <a:srgbClr val="FF0000"/>
              </a:solidFill>
            </a:endParaRPr>
          </a:p>
          <a:p>
            <a:endParaRPr lang="tt-RU" b="1" dirty="0" smtClean="0">
              <a:solidFill>
                <a:srgbClr val="FF0000"/>
              </a:solidFill>
            </a:endParaRPr>
          </a:p>
          <a:p>
            <a:r>
              <a:rPr lang="tt-RU" sz="3500" b="1" dirty="0" smtClean="0">
                <a:solidFill>
                  <a:srgbClr val="00B050"/>
                </a:solidFill>
              </a:rPr>
              <a:t>2 группа Телеграмма</a:t>
            </a:r>
          </a:p>
          <a:p>
            <a:endParaRPr lang="tt-RU" sz="3500" b="1" dirty="0" smtClean="0">
              <a:solidFill>
                <a:srgbClr val="00B050"/>
              </a:solidFill>
            </a:endParaRPr>
          </a:p>
          <a:p>
            <a:endParaRPr lang="tt-RU" b="1" dirty="0" smtClean="0">
              <a:solidFill>
                <a:srgbClr val="00B050"/>
              </a:solidFill>
            </a:endParaRPr>
          </a:p>
          <a:p>
            <a:endParaRPr lang="tt-RU" b="1" dirty="0" smtClean="0">
              <a:solidFill>
                <a:srgbClr val="00B050"/>
              </a:solidFill>
            </a:endParaRPr>
          </a:p>
          <a:p>
            <a:endParaRPr lang="tt-RU" b="1" dirty="0" smtClean="0">
              <a:solidFill>
                <a:srgbClr val="00B050"/>
              </a:solidFill>
            </a:endParaRPr>
          </a:p>
          <a:p>
            <a:endParaRPr lang="tt-RU" b="1" dirty="0" smtClean="0">
              <a:solidFill>
                <a:srgbClr val="00B050"/>
              </a:solidFill>
            </a:endParaRPr>
          </a:p>
          <a:p>
            <a:r>
              <a:rPr lang="tt-RU" sz="3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группа СМС </a:t>
            </a:r>
            <a:endParaRPr lang="ru-RU" sz="35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9345" y="1546370"/>
            <a:ext cx="3920838" cy="15570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635737"/>
            <a:ext cx="3934691" cy="17872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819" y="4682836"/>
            <a:ext cx="4156364" cy="1773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0302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2"/>
          <a:srcRect l="9668" t="27352" r="8592" b="14449"/>
          <a:stretch/>
        </p:blipFill>
        <p:spPr bwMode="auto">
          <a:xfrm>
            <a:off x="276726" y="365124"/>
            <a:ext cx="11790948" cy="632443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8019446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9983" t="39757" r="9850" b="10853"/>
          <a:stretch/>
        </p:blipFill>
        <p:spPr bwMode="auto">
          <a:xfrm>
            <a:off x="421106" y="180474"/>
            <a:ext cx="11466094" cy="63165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59199382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9140" t="29065" r="6520" b="9004"/>
          <a:stretch/>
        </p:blipFill>
        <p:spPr bwMode="auto">
          <a:xfrm>
            <a:off x="96253" y="96253"/>
            <a:ext cx="11971421" cy="65572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1142571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5714" t="27693" r="2177" b="11147"/>
          <a:stretch/>
        </p:blipFill>
        <p:spPr bwMode="auto">
          <a:xfrm>
            <a:off x="108284" y="108284"/>
            <a:ext cx="12083716" cy="66534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45396187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66618" t="46696" r="8917" b="15704"/>
          <a:stretch/>
        </p:blipFill>
        <p:spPr bwMode="auto">
          <a:xfrm>
            <a:off x="336885" y="180473"/>
            <a:ext cx="7250502" cy="65451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0658">
            <a:off x="8964490" y="3296173"/>
            <a:ext cx="2654380" cy="26543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1790">
            <a:off x="7436147" y="390434"/>
            <a:ext cx="3288969" cy="296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93038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8778" y="365125"/>
            <a:ext cx="10295021" cy="549275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0000"/>
                </a:solidFill>
              </a:rPr>
              <a:t>Гайды</a:t>
            </a:r>
            <a:r>
              <a:rPr lang="ru-RU" dirty="0" smtClean="0">
                <a:solidFill>
                  <a:srgbClr val="FF0000"/>
                </a:solidFill>
              </a:rPr>
              <a:t> по русскому языку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411" y="914400"/>
            <a:ext cx="11197389" cy="560671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Правописание -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ться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и -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тся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В неопределенной форме глаголов пишется мягкий знак.</a:t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i="1" dirty="0">
                <a:solidFill>
                  <a:schemeClr val="bg1">
                    <a:lumMod val="95000"/>
                  </a:schemeClr>
                </a:solidFill>
              </a:rPr>
              <a:t>Пример: нужно делать, можно рубить, надо рубиться</a:t>
            </a:r>
            <a:r>
              <a:rPr lang="ru-RU" i="1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Универсальное правило, работает ВСЕГДА: если в вопросе к глаголу есть мягкий знак - он есть и в самом глаголе. Нет мягкого знака в вопросе - нет и в глаголе.</a:t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i="1" dirty="0">
                <a:solidFill>
                  <a:schemeClr val="bg1">
                    <a:lumMod val="95000"/>
                  </a:schemeClr>
                </a:solidFill>
              </a:rPr>
              <a:t>Пример: Что делать? - Качаться. Что делать? - Рубиться.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Что делает - Качается. Что делает - Рубится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Ци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цы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  <a:p>
            <a:r>
              <a:rPr lang="ru-RU" b="1" i="1" u="sng" dirty="0">
                <a:solidFill>
                  <a:schemeClr val="bg1">
                    <a:lumMod val="95000"/>
                  </a:schemeClr>
                </a:solidFill>
              </a:rPr>
              <a:t>-</a:t>
            </a:r>
            <a:r>
              <a:rPr lang="ru-RU" b="1" i="1" u="sng" dirty="0" err="1">
                <a:solidFill>
                  <a:schemeClr val="bg1">
                    <a:lumMod val="95000"/>
                  </a:schemeClr>
                </a:solidFill>
              </a:rPr>
              <a:t>Ци</a:t>
            </a:r>
            <a:r>
              <a:rPr lang="ru-RU" b="1" i="1" u="sng" dirty="0">
                <a:solidFill>
                  <a:schemeClr val="bg1">
                    <a:lumMod val="95000"/>
                  </a:schemeClr>
                </a:solidFill>
              </a:rPr>
              <a:t>- пишется в словах на -</a:t>
            </a:r>
            <a:r>
              <a:rPr lang="ru-RU" b="1" i="1" u="sng" dirty="0" err="1">
                <a:solidFill>
                  <a:schemeClr val="bg1">
                    <a:lumMod val="95000"/>
                  </a:schemeClr>
                </a:solidFill>
              </a:rPr>
              <a:t>ция</a:t>
            </a:r>
            <a:r>
              <a:rPr lang="ru-RU" b="1" i="1" u="sng" dirty="0">
                <a:solidFill>
                  <a:schemeClr val="bg1">
                    <a:lumMod val="95000"/>
                  </a:schemeClr>
                </a:solidFill>
              </a:rPr>
              <a:t>- (нация). В окончаниях и в корнях существительных множественного числа, в производных от них словах пишется -</a:t>
            </a:r>
            <a:r>
              <a:rPr lang="ru-RU" b="1" i="1" u="sng" dirty="0" err="1">
                <a:solidFill>
                  <a:schemeClr val="bg1">
                    <a:lumMod val="95000"/>
                  </a:schemeClr>
                </a:solidFill>
              </a:rPr>
              <a:t>цы</a:t>
            </a:r>
            <a:r>
              <a:rPr lang="ru-RU" b="1" i="1" u="sng" dirty="0">
                <a:solidFill>
                  <a:schemeClr val="bg1">
                    <a:lumMod val="95000"/>
                  </a:schemeClr>
                </a:solidFill>
              </a:rPr>
              <a:t>-, 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Исключение легко запомнить. Цыган на цыпочках к цыплёнку подошёл и цыкнул : "цыц". Здесь пишется -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цы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-.</a:t>
            </a:r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Нужные мелочи</a:t>
            </a:r>
          </a:p>
          <a:p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Жи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, ши пишем с буквой и.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Чу,щу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- с буквой у.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Ча,ща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– 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буквой а. Слова с -то-, пишем через дефис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:</a:t>
            </a:r>
          </a:p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кто-то , что-то , кому-то.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29492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632" y="365126"/>
            <a:ext cx="11113168" cy="1042570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FFC000"/>
                </a:solidFill>
              </a:rPr>
              <a:t>Гайды</a:t>
            </a:r>
            <a:r>
              <a:rPr lang="ru-RU" dirty="0" smtClean="0">
                <a:solidFill>
                  <a:srgbClr val="FFC000"/>
                </a:solidFill>
              </a:rPr>
              <a:t> по русскому языку.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Спряжение глаголов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632" y="1407696"/>
            <a:ext cx="11113168" cy="476926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Ко второму спряжению относятся все глаголы на -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ить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- , кроме брить, стелить. Они относятся к первому : </a:t>
            </a:r>
            <a:r>
              <a:rPr lang="ru-RU" dirty="0" err="1">
                <a:solidFill>
                  <a:schemeClr val="bg1">
                    <a:lumMod val="95000"/>
                  </a:schemeClr>
                </a:solidFill>
              </a:rPr>
              <a:t>бреем,стелем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 , бреется , стелется , бреют , стелют.</a:t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Ко второму спряжению относятся следующие слова-исключения : гнать , держать , смотреть , видеть, дышать , слышать , ненавидеть , обидеть , вертеть , зависеть , терпеть. </a:t>
            </a:r>
            <a:r>
              <a:rPr lang="ru-RU" b="1" i="1" u="sng" dirty="0">
                <a:solidFill>
                  <a:schemeClr val="bg1">
                    <a:lumMod val="95000"/>
                  </a:schemeClr>
                </a:solidFill>
              </a:rPr>
              <a:t>Их склоняем как глаголы второго спряжения!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> Гоним, держим , видим , ненавидим , слышим, зависим , терпим.</a:t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b="1" i="1" u="sng" dirty="0">
                <a:solidFill>
                  <a:schemeClr val="bg1">
                    <a:lumMod val="95000"/>
                  </a:schemeClr>
                </a:solidFill>
              </a:rPr>
              <a:t>Глаголы на -</a:t>
            </a:r>
            <a:r>
              <a:rPr lang="ru-RU" b="1" i="1" u="sng" dirty="0" err="1">
                <a:solidFill>
                  <a:schemeClr val="bg1">
                    <a:lumMod val="95000"/>
                  </a:schemeClr>
                </a:solidFill>
              </a:rPr>
              <a:t>оть</a:t>
            </a:r>
            <a:r>
              <a:rPr lang="ru-RU" b="1" i="1" u="sng" dirty="0">
                <a:solidFill>
                  <a:schemeClr val="bg1">
                    <a:lumMod val="95000"/>
                  </a:schemeClr>
                </a:solidFill>
              </a:rPr>
              <a:t>- , -</a:t>
            </a:r>
            <a:r>
              <a:rPr lang="ru-RU" b="1" i="1" u="sng" dirty="0" err="1">
                <a:solidFill>
                  <a:schemeClr val="bg1">
                    <a:lumMod val="95000"/>
                  </a:schemeClr>
                </a:solidFill>
              </a:rPr>
              <a:t>еть</a:t>
            </a:r>
            <a:r>
              <a:rPr lang="ru-RU" b="1" i="1" u="sng" dirty="0">
                <a:solidFill>
                  <a:schemeClr val="bg1">
                    <a:lumMod val="95000"/>
                  </a:schemeClr>
                </a:solidFill>
              </a:rPr>
              <a:t>- , -</a:t>
            </a:r>
            <a:r>
              <a:rPr lang="ru-RU" b="1" i="1" u="sng" dirty="0" err="1">
                <a:solidFill>
                  <a:schemeClr val="bg1">
                    <a:lumMod val="95000"/>
                  </a:schemeClr>
                </a:solidFill>
              </a:rPr>
              <a:t>ать</a:t>
            </a:r>
            <a:r>
              <a:rPr lang="ru-RU" b="1" i="1" u="sng" dirty="0">
                <a:solidFill>
                  <a:schemeClr val="bg1">
                    <a:lumMod val="95000"/>
                  </a:schemeClr>
                </a:solidFill>
              </a:rPr>
              <a:t>- и </a:t>
            </a:r>
            <a:r>
              <a:rPr lang="ru-RU" b="1" i="1" u="sng" dirty="0" err="1">
                <a:solidFill>
                  <a:schemeClr val="bg1">
                    <a:lumMod val="95000"/>
                  </a:schemeClr>
                </a:solidFill>
              </a:rPr>
              <a:t>т.д</a:t>
            </a:r>
            <a:r>
              <a:rPr lang="ru-RU" b="1" i="1" u="sng" dirty="0">
                <a:solidFill>
                  <a:schemeClr val="bg1">
                    <a:lumMod val="95000"/>
                  </a:schemeClr>
                </a:solidFill>
              </a:rPr>
              <a:t> относятся к первому спряжению! Кроме слов - исключений!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3461387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/>
          </p:cNvPicPr>
          <p:nvPr>
            <p:ph idx="1"/>
          </p:nvPr>
        </p:nvPicPr>
        <p:blipFill rotWithShape="1">
          <a:blip r:embed="rId2"/>
          <a:srcRect l="9194" t="39780" r="7214" b="9476"/>
          <a:stretch/>
        </p:blipFill>
        <p:spPr bwMode="auto">
          <a:xfrm>
            <a:off x="216568" y="120316"/>
            <a:ext cx="11321716" cy="64128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3297183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24674" y="365126"/>
            <a:ext cx="429126" cy="164264"/>
          </a:xfrm>
        </p:spPr>
        <p:txBody>
          <a:bodyPr>
            <a:noAutofit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569" y="365126"/>
            <a:ext cx="9565105" cy="5811837"/>
          </a:xfrm>
        </p:spPr>
        <p:txBody>
          <a:bodyPr/>
          <a:lstStyle/>
          <a:p>
            <a:r>
              <a:rPr lang="ru-RU" i="1" dirty="0" smtClean="0">
                <a:solidFill>
                  <a:srgbClr val="FFC000"/>
                </a:solidFill>
              </a:rPr>
              <a:t>   Современному </a:t>
            </a:r>
            <a:r>
              <a:rPr lang="ru-RU" i="1" dirty="0">
                <a:solidFill>
                  <a:srgbClr val="FFC000"/>
                </a:solidFill>
              </a:rPr>
              <a:t>обществу требуются люди, умеющие быстро адаптироваться к изменениям, происходящим в современном мире. В новых обстоятельствах процесс обучения выпускников в школе должен быть ориентирован на развитие компетентностей, способствующих реализации концепции «образование через всю жизнь». </a:t>
            </a:r>
            <a:endParaRPr lang="ru-RU" i="1" dirty="0" smtClean="0">
              <a:solidFill>
                <a:srgbClr val="FFC000"/>
              </a:solidFill>
            </a:endParaRPr>
          </a:p>
          <a:p>
            <a:r>
              <a:rPr lang="ru-RU" i="1" dirty="0">
                <a:solidFill>
                  <a:srgbClr val="FFC000"/>
                </a:solidFill>
              </a:rPr>
              <a:t> </a:t>
            </a:r>
            <a:r>
              <a:rPr lang="ru-RU" i="1" dirty="0" smtClean="0">
                <a:solidFill>
                  <a:srgbClr val="FFC000"/>
                </a:solidFill>
              </a:rPr>
              <a:t> Установлено</a:t>
            </a:r>
            <a:r>
              <a:rPr lang="ru-RU" i="1" dirty="0">
                <a:solidFill>
                  <a:srgbClr val="FFC000"/>
                </a:solidFill>
              </a:rPr>
              <a:t>, что предпосылкой развития компетентности является наличие определённого уровня функциональной грамотности.</a:t>
            </a:r>
            <a:endParaRPr lang="ru-RU" dirty="0">
              <a:solidFill>
                <a:srgbClr val="FFC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39038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2346" t="40687" r="25281" b="11010"/>
          <a:stretch/>
        </p:blipFill>
        <p:spPr bwMode="auto">
          <a:xfrm>
            <a:off x="252664" y="156410"/>
            <a:ext cx="11285620" cy="64609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54254730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8443"/>
            <a:ext cx="10515600" cy="152224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C000"/>
                </a:solidFill>
              </a:rPr>
              <a:t>Использование приема «Диаманта»</a:t>
            </a:r>
            <a:r>
              <a:rPr lang="ru-RU" dirty="0">
                <a:solidFill>
                  <a:srgbClr val="FFC000"/>
                </a:solidFill>
              </a:rPr>
              <a:t/>
            </a:r>
            <a:br>
              <a:rPr lang="ru-RU" dirty="0">
                <a:solidFill>
                  <a:srgbClr val="FFC000"/>
                </a:solidFill>
              </a:rPr>
            </a:br>
            <a:r>
              <a:rPr lang="ru-RU" b="1" dirty="0">
                <a:solidFill>
                  <a:srgbClr val="FFC000"/>
                </a:solidFill>
              </a:rPr>
              <a:t>на уроках литературы</a:t>
            </a:r>
            <a:r>
              <a:rPr lang="ru-RU" dirty="0">
                <a:solidFill>
                  <a:srgbClr val="FFC000"/>
                </a:solidFill>
              </a:rPr>
              <a:t/>
            </a:r>
            <a:br>
              <a:rPr lang="ru-RU" dirty="0">
                <a:solidFill>
                  <a:srgbClr val="FFC000"/>
                </a:solidFill>
              </a:rPr>
            </a:b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474" y="878305"/>
            <a:ext cx="8819147" cy="589547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>
                <a:solidFill>
                  <a:schemeClr val="bg1"/>
                </a:solidFill>
              </a:rPr>
              <a:t>Прием «Диаманта» способствует развитию критического мышления и творческих способностей обучающихся при изучении художественных произведений. Обучающимся предлагаю составить </a:t>
            </a:r>
            <a:r>
              <a:rPr lang="ru-RU" dirty="0" err="1">
                <a:solidFill>
                  <a:schemeClr val="bg1"/>
                </a:solidFill>
              </a:rPr>
              <a:t>семистрочное</a:t>
            </a:r>
            <a:r>
              <a:rPr lang="ru-RU" dirty="0">
                <a:solidFill>
                  <a:schemeClr val="bg1"/>
                </a:solidFill>
              </a:rPr>
              <a:t> «стихотворение» по определенной схеме:</a:t>
            </a:r>
          </a:p>
          <a:p>
            <a:r>
              <a:rPr lang="ru-RU" dirty="0">
                <a:solidFill>
                  <a:schemeClr val="bg1"/>
                </a:solidFill>
              </a:rPr>
              <a:t>1.Одно слово (тема; имя существительное; имя/фамилия героя)</a:t>
            </a:r>
          </a:p>
          <a:p>
            <a:r>
              <a:rPr lang="ru-RU" dirty="0">
                <a:solidFill>
                  <a:schemeClr val="bg1"/>
                </a:solidFill>
              </a:rPr>
              <a:t>2.Два слова (определение; прилагательные)</a:t>
            </a:r>
          </a:p>
          <a:p>
            <a:r>
              <a:rPr lang="ru-RU" dirty="0">
                <a:solidFill>
                  <a:schemeClr val="bg1"/>
                </a:solidFill>
              </a:rPr>
              <a:t>3.Три слова (действие; причастия)</a:t>
            </a:r>
          </a:p>
          <a:p>
            <a:r>
              <a:rPr lang="ru-RU" dirty="0">
                <a:solidFill>
                  <a:schemeClr val="bg1"/>
                </a:solidFill>
              </a:rPr>
              <a:t>4.Четыре слова (ассоциация к первой строке; существительные)</a:t>
            </a:r>
          </a:p>
          <a:p>
            <a:r>
              <a:rPr lang="ru-RU" dirty="0">
                <a:solidFill>
                  <a:schemeClr val="bg1"/>
                </a:solidFill>
              </a:rPr>
              <a:t>5.Три слова (действие, связанное с темой последней строки; причастия)</a:t>
            </a:r>
          </a:p>
          <a:p>
            <a:r>
              <a:rPr lang="ru-RU" dirty="0">
                <a:solidFill>
                  <a:schemeClr val="bg1"/>
                </a:solidFill>
              </a:rPr>
              <a:t>6.Два слова (определение, связанное с темой последней строки; прилагательные)</a:t>
            </a:r>
          </a:p>
          <a:p>
            <a:r>
              <a:rPr lang="ru-RU" dirty="0">
                <a:solidFill>
                  <a:schemeClr val="bg1"/>
                </a:solidFill>
              </a:rPr>
              <a:t>7.Одно слово (тема, противоположная теме первой строки; существительное)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3195998"/>
      </p:ext>
    </p:extLst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99820" y="365126"/>
            <a:ext cx="753979" cy="609432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6"/>
            <a:ext cx="10515600" cy="5811837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</a:rPr>
              <a:t>«Диаманта» к рассказу «Кавказский пленник» </a:t>
            </a:r>
            <a:r>
              <a:rPr lang="ru-RU" b="1" dirty="0" err="1" smtClean="0">
                <a:solidFill>
                  <a:srgbClr val="FFFF00"/>
                </a:solidFill>
              </a:rPr>
              <a:t>Л.Н.Толстого</a:t>
            </a:r>
            <a:endParaRPr lang="ru-RU" b="1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FFFF00"/>
              </a:solidFill>
            </a:endParaRPr>
          </a:p>
          <a:p>
            <a:r>
              <a:rPr lang="ru-RU" dirty="0">
                <a:solidFill>
                  <a:srgbClr val="FFFF00"/>
                </a:solidFill>
              </a:rPr>
              <a:t>1.Жилин</a:t>
            </a:r>
          </a:p>
          <a:p>
            <a:r>
              <a:rPr lang="ru-RU" dirty="0">
                <a:solidFill>
                  <a:srgbClr val="FFFF00"/>
                </a:solidFill>
              </a:rPr>
              <a:t>2.Смелый, свободолюбивый</a:t>
            </a:r>
          </a:p>
          <a:p>
            <a:r>
              <a:rPr lang="ru-RU" dirty="0">
                <a:solidFill>
                  <a:srgbClr val="FFFF00"/>
                </a:solidFill>
              </a:rPr>
              <a:t>3.Сражающийся, стремящийся, действующий</a:t>
            </a:r>
          </a:p>
          <a:p>
            <a:r>
              <a:rPr lang="ru-RU" dirty="0">
                <a:solidFill>
                  <a:srgbClr val="FFFF00"/>
                </a:solidFill>
              </a:rPr>
              <a:t>4.Свобода, смелость, активность, служба.</a:t>
            </a:r>
          </a:p>
          <a:p>
            <a:r>
              <a:rPr lang="ru-RU" dirty="0">
                <a:solidFill>
                  <a:srgbClr val="FFFF00"/>
                </a:solidFill>
              </a:rPr>
              <a:t>5.Боящийся, бездействующий, примирившийся</a:t>
            </a:r>
          </a:p>
          <a:p>
            <a:r>
              <a:rPr lang="ru-RU" dirty="0">
                <a:solidFill>
                  <a:srgbClr val="FFFF00"/>
                </a:solidFill>
              </a:rPr>
              <a:t>6.Трусливый, пассивный</a:t>
            </a:r>
          </a:p>
          <a:p>
            <a:r>
              <a:rPr lang="ru-RU" dirty="0">
                <a:solidFill>
                  <a:srgbClr val="FFFF00"/>
                </a:solidFill>
              </a:rPr>
              <a:t>7.Костылин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2121208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37" y="181267"/>
            <a:ext cx="11802979" cy="6496259"/>
          </a:xfrm>
        </p:spPr>
      </p:pic>
    </p:spTree>
    <p:extLst>
      <p:ext uri="{BB962C8B-B14F-4D97-AF65-F5344CB8AC3E}">
        <p14:creationId xmlns:p14="http://schemas.microsoft.com/office/powerpoint/2010/main" val="1341300569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550" y="96253"/>
            <a:ext cx="8256808" cy="16242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Буклет-памятка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/>
              <a:t> </a:t>
            </a:r>
            <a:r>
              <a:rPr lang="ru-RU" sz="4000" dirty="0" smtClean="0">
                <a:solidFill>
                  <a:srgbClr val="FFC000"/>
                </a:solidFill>
              </a:rPr>
              <a:t>к рассказу </a:t>
            </a:r>
            <a:r>
              <a:rPr lang="ru-RU" sz="4000" dirty="0" err="1" smtClean="0">
                <a:solidFill>
                  <a:srgbClr val="FFC000"/>
                </a:solidFill>
              </a:rPr>
              <a:t>в.Астафьева</a:t>
            </a:r>
            <a:r>
              <a:rPr lang="ru-RU" sz="4000" dirty="0" smtClean="0">
                <a:solidFill>
                  <a:srgbClr val="FFC000"/>
                </a:solidFill>
              </a:rPr>
              <a:t> «</a:t>
            </a:r>
            <a:r>
              <a:rPr lang="ru-RU" sz="4000" dirty="0" err="1" smtClean="0">
                <a:solidFill>
                  <a:srgbClr val="FFC000"/>
                </a:solidFill>
              </a:rPr>
              <a:t>Васюткино</a:t>
            </a:r>
            <a:r>
              <a:rPr lang="ru-RU" sz="4000" dirty="0" smtClean="0">
                <a:solidFill>
                  <a:srgbClr val="FFC000"/>
                </a:solidFill>
              </a:rPr>
              <a:t> озеро»</a:t>
            </a:r>
            <a:endParaRPr lang="ru-RU" sz="4000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2186" t="16636" r="2672" b="9607"/>
          <a:stretch/>
        </p:blipFill>
        <p:spPr bwMode="auto">
          <a:xfrm>
            <a:off x="129202" y="1864895"/>
            <a:ext cx="5609862" cy="47885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5714" t="15433" r="4115" b="14216"/>
          <a:stretch/>
        </p:blipFill>
        <p:spPr bwMode="auto">
          <a:xfrm>
            <a:off x="6280485" y="1768643"/>
            <a:ext cx="5366084" cy="488482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81498179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3377" t="42371" r="9481" b="16071"/>
          <a:stretch/>
        </p:blipFill>
        <p:spPr bwMode="auto">
          <a:xfrm>
            <a:off x="288759" y="180475"/>
            <a:ext cx="11670630" cy="65451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22883680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6734" t="28462" r="3474" b="10208"/>
          <a:stretch/>
        </p:blipFill>
        <p:spPr bwMode="auto">
          <a:xfrm>
            <a:off x="132347" y="192504"/>
            <a:ext cx="11454064" cy="64850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09697384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54653" y="770021"/>
            <a:ext cx="1199146" cy="433137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27250">
            <a:off x="453446" y="658834"/>
            <a:ext cx="5801784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031" y="240631"/>
            <a:ext cx="5245768" cy="39343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826" y="3597442"/>
            <a:ext cx="4347411" cy="326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23484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05" y="365125"/>
            <a:ext cx="10587790" cy="6393602"/>
          </a:xfrm>
        </p:spPr>
      </p:pic>
    </p:spTree>
    <p:extLst>
      <p:ext uri="{BB962C8B-B14F-4D97-AF65-F5344CB8AC3E}">
        <p14:creationId xmlns:p14="http://schemas.microsoft.com/office/powerpoint/2010/main" val="2508422602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19346" y="365126"/>
            <a:ext cx="934453" cy="513180"/>
          </a:xfrm>
        </p:spPr>
        <p:txBody>
          <a:bodyPr>
            <a:normAutofit/>
          </a:bodyPr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505" y="365126"/>
            <a:ext cx="7748337" cy="6216148"/>
          </a:xfrm>
        </p:spPr>
        <p:txBody>
          <a:bodyPr/>
          <a:lstStyle/>
          <a:p>
            <a:pPr marL="0" indent="0" fontAlgn="base">
              <a:buNone/>
            </a:pPr>
            <a:r>
              <a:rPr lang="ru-RU" dirty="0" smtClean="0">
                <a:solidFill>
                  <a:srgbClr val="FFC000"/>
                </a:solidFill>
              </a:rPr>
              <a:t>   Все </a:t>
            </a:r>
            <a:r>
              <a:rPr lang="ru-RU" dirty="0">
                <a:solidFill>
                  <a:srgbClr val="FFC000"/>
                </a:solidFill>
              </a:rPr>
              <a:t>предложенные технологии, приемы, методы, </a:t>
            </a:r>
            <a:r>
              <a:rPr lang="ru-RU" dirty="0" err="1">
                <a:solidFill>
                  <a:srgbClr val="FFC000"/>
                </a:solidFill>
              </a:rPr>
              <a:t>компетентностно</a:t>
            </a:r>
            <a:r>
              <a:rPr lang="ru-RU" dirty="0">
                <a:solidFill>
                  <a:srgbClr val="FFC000"/>
                </a:solidFill>
              </a:rPr>
              <a:t>-ориентированные задания направлены на формирование информационной и коммуникативной компетентности учащихся</a:t>
            </a:r>
            <a:r>
              <a:rPr lang="ru-RU" dirty="0" smtClean="0">
                <a:solidFill>
                  <a:srgbClr val="FFC000"/>
                </a:solidFill>
              </a:rPr>
              <a:t>.</a:t>
            </a:r>
          </a:p>
          <a:p>
            <a:pPr marL="0" indent="0" fontAlgn="base">
              <a:buNone/>
            </a:pPr>
            <a:endParaRPr lang="ru-RU" dirty="0">
              <a:solidFill>
                <a:srgbClr val="FFC000"/>
              </a:solidFill>
            </a:endParaRPr>
          </a:p>
          <a:p>
            <a:pPr marL="0" indent="0" fontAlgn="base">
              <a:buNone/>
            </a:pPr>
            <a:r>
              <a:rPr lang="ru-RU" dirty="0" smtClean="0">
                <a:solidFill>
                  <a:srgbClr val="FFC000"/>
                </a:solidFill>
              </a:rPr>
              <a:t>   Таким </a:t>
            </a:r>
            <a:r>
              <a:rPr lang="ru-RU" dirty="0">
                <a:solidFill>
                  <a:srgbClr val="FFC000"/>
                </a:solidFill>
              </a:rPr>
              <a:t>образом,  систематическое применение всех методов и приемов служит развитию ключевых и предметной компетенций, а на их основе формируется функциональная грамотность школьника.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75087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 descr="C:\Users\Dom\Desktop\Выст. ММО 23 сентября\20190920_131417.jp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5" t="32497" r="42741" b="40768"/>
          <a:stretch/>
        </p:blipFill>
        <p:spPr bwMode="auto">
          <a:xfrm>
            <a:off x="180474" y="216567"/>
            <a:ext cx="12011526" cy="66414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04819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9158" y="365126"/>
            <a:ext cx="6400800" cy="113882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316" y="0"/>
            <a:ext cx="9148011" cy="6859368"/>
          </a:xfrm>
        </p:spPr>
      </p:pic>
    </p:spTree>
    <p:extLst>
      <p:ext uri="{BB962C8B-B14F-4D97-AF65-F5344CB8AC3E}">
        <p14:creationId xmlns:p14="http://schemas.microsoft.com/office/powerpoint/2010/main" val="7180025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6574" t="20845" r="3634" b="17424"/>
          <a:stretch/>
        </p:blipFill>
        <p:spPr bwMode="auto">
          <a:xfrm>
            <a:off x="180474" y="108284"/>
            <a:ext cx="11742821" cy="65692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951054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5452" t="20845" r="9888" b="29850"/>
          <a:stretch/>
        </p:blipFill>
        <p:spPr bwMode="auto">
          <a:xfrm>
            <a:off x="300789" y="192505"/>
            <a:ext cx="11417969" cy="62323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2427260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1224" t="19842" r="3955" b="18827"/>
          <a:stretch/>
        </p:blipFill>
        <p:spPr bwMode="auto">
          <a:xfrm>
            <a:off x="397042" y="365126"/>
            <a:ext cx="11538284" cy="61319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776431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3893" t="25858" r="169" b="7765"/>
          <a:stretch/>
        </p:blipFill>
        <p:spPr bwMode="auto">
          <a:xfrm>
            <a:off x="385011" y="108285"/>
            <a:ext cx="11430000" cy="66173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382228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6254" t="20845" r="3955" b="34060"/>
          <a:stretch/>
        </p:blipFill>
        <p:spPr bwMode="auto">
          <a:xfrm>
            <a:off x="300789" y="228600"/>
            <a:ext cx="11742822" cy="647298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189083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</TotalTime>
  <Words>303</Words>
  <Application>Microsoft Office PowerPoint</Application>
  <PresentationFormat>Произвольный</PresentationFormat>
  <Paragraphs>50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 «Система ключевых компетенций       как результат формирования     функциональной грамотности».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группах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Гайды по русскому языку</vt:lpstr>
      <vt:lpstr>Гайды по русскому языку. Спряжение глаголов</vt:lpstr>
      <vt:lpstr>Презентация PowerPoint</vt:lpstr>
      <vt:lpstr>Презентация PowerPoint</vt:lpstr>
      <vt:lpstr>Использование приема «Диаманта» на уроках литературы </vt:lpstr>
      <vt:lpstr>Презентация PowerPoint</vt:lpstr>
      <vt:lpstr>Презентация PowerPoint</vt:lpstr>
      <vt:lpstr>Буклет-памятка  к рассказу в.Астафьева «Васюткино озеро»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Ландыш Ландыш</dc:creator>
  <cp:lastModifiedBy>Пользователь</cp:lastModifiedBy>
  <cp:revision>37</cp:revision>
  <dcterms:created xsi:type="dcterms:W3CDTF">2020-01-20T09:10:23Z</dcterms:created>
  <dcterms:modified xsi:type="dcterms:W3CDTF">2020-09-22T13:58:20Z</dcterms:modified>
</cp:coreProperties>
</file>